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5" r:id="rId3"/>
    <p:sldId id="256" r:id="rId4"/>
    <p:sldId id="274" r:id="rId5"/>
    <p:sldId id="275" r:id="rId6"/>
    <p:sldId id="276" r:id="rId7"/>
    <p:sldId id="277" r:id="rId8"/>
    <p:sldId id="278" r:id="rId9"/>
    <p:sldId id="279" r:id="rId10"/>
    <p:sldId id="280" r:id="rId11"/>
    <p:sldId id="281" r:id="rId12"/>
    <p:sldId id="282" r:id="rId13"/>
    <p:sldId id="27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10665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3536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4150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19097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8291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1052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AE4B87-3F07-4566-BF7B-7F50D383672D}"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78623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AE4B87-3F07-4566-BF7B-7F50D383672D}"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731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E4B87-3F07-4566-BF7B-7F50D383672D}"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97132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450876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141340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E4B87-3F07-4566-BF7B-7F50D383672D}" type="datetimeFigureOut">
              <a:rPr lang="en-US" smtClean="0"/>
              <a:t>4/18/2024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F7911-B48A-445E-B31E-A25E310A8EA4}" type="slidenum">
              <a:rPr lang="en-US" smtClean="0"/>
              <a:t>‹#›</a:t>
            </a:fld>
            <a:endParaRPr lang="en-US"/>
          </a:p>
        </p:txBody>
      </p:sp>
      <p:pic>
        <p:nvPicPr>
          <p:cNvPr id="7" name="Picture 6" descr="download.png"/>
          <p:cNvPicPr>
            <a:picLocks noChangeAspect="1"/>
          </p:cNvPicPr>
          <p:nvPr userDrawn="1"/>
        </p:nvPicPr>
        <p:blipFill>
          <a:blip r:embed="rId13" cstate="print"/>
          <a:stretch>
            <a:fillRect/>
          </a:stretch>
        </p:blipFill>
        <p:spPr>
          <a:xfrm>
            <a:off x="7536068" y="0"/>
            <a:ext cx="1607931" cy="609600"/>
          </a:xfrm>
          <a:prstGeom prst="rect">
            <a:avLst/>
          </a:prstGeom>
        </p:spPr>
      </p:pic>
      <p:sp>
        <p:nvSpPr>
          <p:cNvPr id="8" name="TextBox 7"/>
          <p:cNvSpPr txBox="1"/>
          <p:nvPr userDrawn="1"/>
        </p:nvSpPr>
        <p:spPr>
          <a:xfrm>
            <a:off x="0" y="6550223"/>
            <a:ext cx="9144000" cy="307777"/>
          </a:xfrm>
          <a:prstGeom prst="rect">
            <a:avLst/>
          </a:prstGeom>
          <a:solidFill>
            <a:schemeClr val="accent1">
              <a:lumMod val="75000"/>
            </a:schemeClr>
          </a:solid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bg1"/>
                </a:solidFill>
                <a:latin typeface="Cambria" pitchFamily="18" charset="0"/>
                <a:ea typeface="+mn-ea"/>
                <a:cs typeface="+mn-cs"/>
              </a:rPr>
              <a:t>Fundamentals of Plant Pathology                                                                                                                        </a:t>
            </a:r>
            <a:r>
              <a:rPr lang="en-US" sz="1400" b="1" dirty="0" smtClean="0">
                <a:solidFill>
                  <a:schemeClr val="bg1"/>
                </a:solidFill>
                <a:latin typeface="Cambria" pitchFamily="18" charset="0"/>
              </a:rPr>
              <a:t>Mr. </a:t>
            </a:r>
            <a:r>
              <a:rPr lang="en-US" sz="1400" b="1" dirty="0" err="1" smtClean="0">
                <a:solidFill>
                  <a:schemeClr val="bg1"/>
                </a:solidFill>
                <a:latin typeface="Cambria" pitchFamily="18" charset="0"/>
              </a:rPr>
              <a:t>Vikash</a:t>
            </a:r>
            <a:r>
              <a:rPr lang="en-US" sz="1400" b="1" dirty="0" smtClean="0">
                <a:solidFill>
                  <a:schemeClr val="bg1"/>
                </a:solidFill>
                <a:latin typeface="Cambria" pitchFamily="18" charset="0"/>
              </a:rPr>
              <a:t> Kumar</a:t>
            </a:r>
          </a:p>
        </p:txBody>
      </p:sp>
    </p:spTree>
    <p:extLst>
      <p:ext uri="{BB962C8B-B14F-4D97-AF65-F5344CB8AC3E}">
        <p14:creationId xmlns:p14="http://schemas.microsoft.com/office/powerpoint/2010/main" val="1484335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4708981"/>
          </a:xfrm>
          <a:prstGeom prst="rect">
            <a:avLst/>
          </a:prstGeom>
        </p:spPr>
        <p:txBody>
          <a:bodyPr wrap="square">
            <a:spAutoFit/>
          </a:bodyPr>
          <a:lstStyle/>
          <a:p>
            <a:pPr algn="ctr">
              <a:lnSpc>
                <a:spcPct val="150000"/>
              </a:lnSpc>
            </a:pPr>
            <a:r>
              <a:rPr lang="en-US" sz="3200" b="1" dirty="0"/>
              <a:t>Course Name: Fundamentals of Plant Pathology </a:t>
            </a:r>
            <a:endParaRPr lang="en-US" sz="3200" dirty="0"/>
          </a:p>
          <a:p>
            <a:pPr algn="ctr">
              <a:lnSpc>
                <a:spcPct val="150000"/>
              </a:lnSpc>
            </a:pPr>
            <a:r>
              <a:rPr lang="en-US" sz="3200" b="1" dirty="0"/>
              <a:t>Course Code: 20013600 </a:t>
            </a:r>
            <a:endParaRPr lang="en-US" sz="3200" b="1" dirty="0" smtClean="0"/>
          </a:p>
          <a:p>
            <a:pPr algn="ctr">
              <a:lnSpc>
                <a:spcPct val="150000"/>
              </a:lnSpc>
            </a:pPr>
            <a:endParaRPr lang="en-US" sz="3200" b="1" dirty="0" smtClean="0"/>
          </a:p>
          <a:p>
            <a:pPr algn="ctr">
              <a:lnSpc>
                <a:spcPct val="150000"/>
              </a:lnSpc>
            </a:pPr>
            <a:endParaRPr lang="en-US" sz="3200" b="1" dirty="0"/>
          </a:p>
          <a:p>
            <a:pPr algn="ctr">
              <a:lnSpc>
                <a:spcPct val="150000"/>
              </a:lnSpc>
            </a:pPr>
            <a:r>
              <a:rPr lang="en-US" sz="3600" b="1" dirty="0" smtClean="0">
                <a:solidFill>
                  <a:srgbClr val="FF0000"/>
                </a:solidFill>
              </a:rPr>
              <a:t>Mr. </a:t>
            </a:r>
            <a:r>
              <a:rPr lang="en-US" sz="3600" b="1" dirty="0" err="1" smtClean="0">
                <a:solidFill>
                  <a:srgbClr val="FF0000"/>
                </a:solidFill>
              </a:rPr>
              <a:t>Vikash</a:t>
            </a:r>
            <a:r>
              <a:rPr lang="en-US" sz="3600" b="1" dirty="0" smtClean="0">
                <a:solidFill>
                  <a:srgbClr val="FF0000"/>
                </a:solidFill>
              </a:rPr>
              <a:t> Kumar</a:t>
            </a:r>
          </a:p>
          <a:p>
            <a:pPr algn="ctr">
              <a:lnSpc>
                <a:spcPct val="150000"/>
              </a:lnSpc>
            </a:pPr>
            <a:r>
              <a:rPr lang="en-US" sz="3600" dirty="0" smtClean="0">
                <a:solidFill>
                  <a:srgbClr val="FF0000"/>
                </a:solidFill>
              </a:rPr>
              <a:t>(Assistant Professor)</a:t>
            </a:r>
          </a:p>
        </p:txBody>
      </p:sp>
    </p:spTree>
    <p:extLst>
      <p:ext uri="{BB962C8B-B14F-4D97-AF65-F5344CB8AC3E}">
        <p14:creationId xmlns:p14="http://schemas.microsoft.com/office/powerpoint/2010/main" val="286981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90600"/>
            <a:ext cx="9067800" cy="4524315"/>
          </a:xfrm>
          <a:prstGeom prst="rect">
            <a:avLst/>
          </a:prstGeom>
        </p:spPr>
        <p:txBody>
          <a:bodyPr wrap="square">
            <a:spAutoFit/>
          </a:bodyPr>
          <a:lstStyle/>
          <a:p>
            <a:pPr algn="just">
              <a:lnSpc>
                <a:spcPct val="200000"/>
              </a:lnSpc>
            </a:pPr>
            <a:r>
              <a:rPr lang="en-US" b="1" dirty="0"/>
              <a:t>(2.) </a:t>
            </a:r>
            <a:r>
              <a:rPr lang="en-US" b="1" dirty="0" err="1"/>
              <a:t>Mesobiotic</a:t>
            </a:r>
            <a:r>
              <a:rPr lang="en-US" b="1" dirty="0"/>
              <a:t> causes </a:t>
            </a:r>
            <a:endParaRPr lang="en-US" dirty="0"/>
          </a:p>
          <a:p>
            <a:pPr algn="just">
              <a:lnSpc>
                <a:spcPct val="200000"/>
              </a:lnSpc>
            </a:pPr>
            <a:r>
              <a:rPr lang="en-US" dirty="0"/>
              <a:t>These are the disease </a:t>
            </a:r>
            <a:r>
              <a:rPr lang="en-US" dirty="0" err="1"/>
              <a:t>incitants</a:t>
            </a:r>
            <a:r>
              <a:rPr lang="en-US" dirty="0"/>
              <a:t> which are neither living nor non-living. They are: </a:t>
            </a:r>
          </a:p>
          <a:p>
            <a:pPr marL="285750" indent="-285750" algn="just">
              <a:lnSpc>
                <a:spcPct val="200000"/>
              </a:lnSpc>
              <a:buFont typeface="Wingdings" pitchFamily="2" charset="2"/>
              <a:buChar char="Ø"/>
            </a:pPr>
            <a:r>
              <a:rPr lang="en-US" b="1" dirty="0" smtClean="0"/>
              <a:t>Viruses</a:t>
            </a:r>
            <a:r>
              <a:rPr lang="en-US" dirty="0"/>
              <a:t>: They are infections agents made up of one type of nucleic acid (RNA or DNA) enclosed in a protein coat. Examples of viral diseases of plants are: potato leaf roll, leaf curl of tomato and </a:t>
            </a:r>
            <a:r>
              <a:rPr lang="en-US" dirty="0" err="1"/>
              <a:t>chillies</a:t>
            </a:r>
            <a:r>
              <a:rPr lang="en-US" dirty="0"/>
              <a:t>, and mosaic disease of many plants. </a:t>
            </a:r>
          </a:p>
          <a:p>
            <a:pPr marL="285750" indent="-285750" algn="just">
              <a:lnSpc>
                <a:spcPct val="200000"/>
              </a:lnSpc>
              <a:buFont typeface="Wingdings" pitchFamily="2" charset="2"/>
              <a:buChar char="Ø"/>
            </a:pPr>
            <a:r>
              <a:rPr lang="en-US" b="1" dirty="0" err="1" smtClean="0"/>
              <a:t>Viroids</a:t>
            </a:r>
            <a:r>
              <a:rPr lang="en-US" dirty="0"/>
              <a:t>: They are naked, infectious strands of nucleic acid. They cause diseases like potato spindle tuber, citrus </a:t>
            </a:r>
            <a:r>
              <a:rPr lang="en-US" dirty="0" err="1"/>
              <a:t>exocortis</a:t>
            </a:r>
            <a:r>
              <a:rPr lang="en-US" dirty="0"/>
              <a:t>, chrysanthemum stunt, </a:t>
            </a:r>
            <a:r>
              <a:rPr lang="en-US" dirty="0" err="1"/>
              <a:t>cadang</a:t>
            </a:r>
            <a:r>
              <a:rPr lang="en-US" dirty="0"/>
              <a:t> </a:t>
            </a:r>
            <a:r>
              <a:rPr lang="en-US" dirty="0" err="1"/>
              <a:t>cadang</a:t>
            </a:r>
            <a:r>
              <a:rPr lang="en-US" dirty="0"/>
              <a:t> of coconut palm, star crack of apple, etc. </a:t>
            </a:r>
          </a:p>
        </p:txBody>
      </p:sp>
    </p:spTree>
    <p:extLst>
      <p:ext uri="{BB962C8B-B14F-4D97-AF65-F5344CB8AC3E}">
        <p14:creationId xmlns:p14="http://schemas.microsoft.com/office/powerpoint/2010/main" val="188619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09"/>
            <a:ext cx="9144000" cy="5632311"/>
          </a:xfrm>
          <a:prstGeom prst="rect">
            <a:avLst/>
          </a:prstGeom>
        </p:spPr>
        <p:txBody>
          <a:bodyPr wrap="square">
            <a:spAutoFit/>
          </a:bodyPr>
          <a:lstStyle/>
          <a:p>
            <a:pPr algn="just">
              <a:lnSpc>
                <a:spcPct val="200000"/>
              </a:lnSpc>
            </a:pPr>
            <a:r>
              <a:rPr lang="en-US" b="1" dirty="0"/>
              <a:t>(3.) Biotic (Animate) causes </a:t>
            </a:r>
            <a:endParaRPr lang="en-US" dirty="0"/>
          </a:p>
          <a:p>
            <a:pPr algn="just">
              <a:lnSpc>
                <a:spcPct val="200000"/>
              </a:lnSpc>
            </a:pPr>
            <a:r>
              <a:rPr lang="en-US" dirty="0"/>
              <a:t>This category includes the pathogens which are animate or living or cellular organisms. They are</a:t>
            </a:r>
            <a:r>
              <a:rPr lang="en-US" dirty="0" smtClean="0"/>
              <a:t>:</a:t>
            </a:r>
          </a:p>
          <a:p>
            <a:pPr marL="285750" indent="-285750" algn="just">
              <a:lnSpc>
                <a:spcPct val="200000"/>
              </a:lnSpc>
              <a:buFont typeface="Wingdings" pitchFamily="2" charset="2"/>
              <a:buChar char="Ø"/>
            </a:pPr>
            <a:r>
              <a:rPr lang="en-US" dirty="0" smtClean="0"/>
              <a:t>Fungi</a:t>
            </a:r>
            <a:endParaRPr lang="en-US" dirty="0"/>
          </a:p>
          <a:p>
            <a:pPr marL="285750" indent="-285750" algn="just">
              <a:lnSpc>
                <a:spcPct val="200000"/>
              </a:lnSpc>
              <a:buFont typeface="Wingdings" pitchFamily="2" charset="2"/>
              <a:buChar char="Ø"/>
            </a:pPr>
            <a:r>
              <a:rPr lang="en-US" dirty="0" smtClean="0"/>
              <a:t>Bacteria</a:t>
            </a:r>
            <a:endParaRPr lang="en-US" dirty="0"/>
          </a:p>
          <a:p>
            <a:pPr marL="285750" indent="-285750" algn="just">
              <a:lnSpc>
                <a:spcPct val="200000"/>
              </a:lnSpc>
              <a:buFont typeface="Wingdings" pitchFamily="2" charset="2"/>
              <a:buChar char="Ø"/>
            </a:pPr>
            <a:r>
              <a:rPr lang="en-US" dirty="0" err="1" smtClean="0"/>
              <a:t>Phytoplasmas</a:t>
            </a:r>
            <a:endParaRPr lang="en-US" dirty="0"/>
          </a:p>
          <a:p>
            <a:pPr marL="285750" indent="-285750" algn="just">
              <a:lnSpc>
                <a:spcPct val="200000"/>
              </a:lnSpc>
              <a:buFont typeface="Wingdings" pitchFamily="2" charset="2"/>
              <a:buChar char="Ø"/>
            </a:pPr>
            <a:r>
              <a:rPr lang="en-US" dirty="0" err="1" smtClean="0"/>
              <a:t>Spiroplasmas</a:t>
            </a:r>
            <a:endParaRPr lang="en-US" dirty="0"/>
          </a:p>
          <a:p>
            <a:pPr marL="285750" indent="-285750" algn="just">
              <a:lnSpc>
                <a:spcPct val="200000"/>
              </a:lnSpc>
              <a:buFont typeface="Wingdings" pitchFamily="2" charset="2"/>
              <a:buChar char="Ø"/>
            </a:pPr>
            <a:r>
              <a:rPr lang="en-US" dirty="0" smtClean="0"/>
              <a:t>Algae</a:t>
            </a:r>
            <a:endParaRPr lang="en-US" dirty="0"/>
          </a:p>
          <a:p>
            <a:pPr marL="285750" indent="-285750" algn="just">
              <a:lnSpc>
                <a:spcPct val="200000"/>
              </a:lnSpc>
              <a:buFont typeface="Wingdings" pitchFamily="2" charset="2"/>
              <a:buChar char="Ø"/>
            </a:pPr>
            <a:r>
              <a:rPr lang="en-US" smtClean="0"/>
              <a:t>Nematode</a:t>
            </a:r>
            <a:endParaRPr lang="en-US" dirty="0"/>
          </a:p>
          <a:p>
            <a:pPr marL="285750" indent="-285750" algn="just">
              <a:lnSpc>
                <a:spcPct val="200000"/>
              </a:lnSpc>
              <a:buFont typeface="Wingdings" pitchFamily="2" charset="2"/>
              <a:buChar char="Ø"/>
            </a:pPr>
            <a:r>
              <a:rPr lang="en-US" smtClean="0"/>
              <a:t>Parasitic </a:t>
            </a:r>
            <a:r>
              <a:rPr lang="en-US" dirty="0"/>
              <a:t>flowering plants (</a:t>
            </a:r>
            <a:r>
              <a:rPr lang="en-US" dirty="0" err="1"/>
              <a:t>Phanerogamic</a:t>
            </a:r>
            <a:r>
              <a:rPr lang="en-US" dirty="0"/>
              <a:t> plant parasites): Dodder, </a:t>
            </a:r>
            <a:r>
              <a:rPr lang="en-US" dirty="0" err="1"/>
              <a:t>Striga</a:t>
            </a:r>
            <a:r>
              <a:rPr lang="en-US" dirty="0"/>
              <a:t>, </a:t>
            </a:r>
            <a:r>
              <a:rPr lang="en-US" dirty="0" err="1"/>
              <a:t>Orobranche</a:t>
            </a:r>
            <a:r>
              <a:rPr lang="en-US" dirty="0"/>
              <a:t>, </a:t>
            </a:r>
            <a:r>
              <a:rPr lang="en-US" dirty="0" err="1"/>
              <a:t>Loranthus</a:t>
            </a:r>
            <a:r>
              <a:rPr lang="en-US" dirty="0"/>
              <a:t>, </a:t>
            </a:r>
            <a:r>
              <a:rPr lang="en-US" dirty="0" err="1"/>
              <a:t>Phoradendron</a:t>
            </a:r>
            <a:r>
              <a:rPr lang="en-US" dirty="0"/>
              <a:t>, etc. </a:t>
            </a:r>
          </a:p>
        </p:txBody>
      </p:sp>
    </p:spTree>
    <p:extLst>
      <p:ext uri="{BB962C8B-B14F-4D97-AF65-F5344CB8AC3E}">
        <p14:creationId xmlns:p14="http://schemas.microsoft.com/office/powerpoint/2010/main" val="4203343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65074"/>
            <a:ext cx="9144000" cy="5693866"/>
          </a:xfrm>
          <a:prstGeom prst="rect">
            <a:avLst/>
          </a:prstGeom>
        </p:spPr>
        <p:txBody>
          <a:bodyPr wrap="square">
            <a:spAutoFit/>
          </a:bodyPr>
          <a:lstStyle/>
          <a:p>
            <a:pPr algn="ctr">
              <a:lnSpc>
                <a:spcPct val="200000"/>
              </a:lnSpc>
            </a:pPr>
            <a:r>
              <a:rPr lang="en-US" sz="2000" b="1" dirty="0">
                <a:solidFill>
                  <a:srgbClr val="0070C0"/>
                </a:solidFill>
              </a:rPr>
              <a:t>Disease triangle </a:t>
            </a:r>
          </a:p>
          <a:p>
            <a:pPr algn="just">
              <a:lnSpc>
                <a:spcPct val="200000"/>
              </a:lnSpc>
            </a:pPr>
            <a:r>
              <a:rPr lang="en-US" dirty="0"/>
              <a:t>The interaction of the host, the pathogen and the environment results in disease development. It is generally illustrated by a triangle, also called a disease </a:t>
            </a:r>
            <a:r>
              <a:rPr lang="en-US" dirty="0" smtClean="0"/>
              <a:t>tetrahedron. </a:t>
            </a:r>
          </a:p>
          <a:p>
            <a:pPr algn="just">
              <a:lnSpc>
                <a:spcPct val="200000"/>
              </a:lnSpc>
            </a:pPr>
            <a:r>
              <a:rPr lang="en-US" dirty="0" smtClean="0"/>
              <a:t>This </a:t>
            </a:r>
            <a:r>
              <a:rPr lang="en-US" dirty="0"/>
              <a:t>is determined by: </a:t>
            </a:r>
          </a:p>
          <a:p>
            <a:pPr marL="285750" indent="-285750" algn="just">
              <a:lnSpc>
                <a:spcPct val="200000"/>
              </a:lnSpc>
              <a:buFont typeface="Wingdings" pitchFamily="2" charset="2"/>
              <a:buChar char="Ø"/>
            </a:pPr>
            <a:r>
              <a:rPr lang="en-US" b="1" dirty="0" smtClean="0"/>
              <a:t>Host</a:t>
            </a:r>
            <a:r>
              <a:rPr lang="en-US" dirty="0"/>
              <a:t>: All conditions in host that </a:t>
            </a:r>
            <a:r>
              <a:rPr lang="en-US" dirty="0" err="1"/>
              <a:t>favour</a:t>
            </a:r>
            <a:r>
              <a:rPr lang="en-US" dirty="0"/>
              <a:t> susceptibility. </a:t>
            </a:r>
            <a:endParaRPr lang="en-US" dirty="0" smtClean="0"/>
          </a:p>
          <a:p>
            <a:pPr marL="285750" indent="-285750" algn="just">
              <a:lnSpc>
                <a:spcPct val="200000"/>
              </a:lnSpc>
              <a:buFont typeface="Wingdings" pitchFamily="2" charset="2"/>
              <a:buChar char="Ø"/>
            </a:pPr>
            <a:r>
              <a:rPr lang="en-US" b="1" dirty="0" smtClean="0"/>
              <a:t>Pathogen</a:t>
            </a:r>
            <a:r>
              <a:rPr lang="en-US" dirty="0"/>
              <a:t>: Total of virulence, abundance etc. </a:t>
            </a:r>
            <a:endParaRPr lang="en-US" dirty="0" smtClean="0"/>
          </a:p>
          <a:p>
            <a:pPr marL="285750" indent="-285750" algn="just">
              <a:lnSpc>
                <a:spcPct val="200000"/>
              </a:lnSpc>
              <a:buFont typeface="Wingdings" pitchFamily="2" charset="2"/>
              <a:buChar char="Ø"/>
            </a:pPr>
            <a:r>
              <a:rPr lang="en-US" b="1" dirty="0" smtClean="0"/>
              <a:t>Environment</a:t>
            </a:r>
            <a:r>
              <a:rPr lang="en-US" dirty="0"/>
              <a:t>: Total of conditions that </a:t>
            </a:r>
            <a:r>
              <a:rPr lang="en-US" dirty="0" err="1"/>
              <a:t>favour</a:t>
            </a:r>
            <a:r>
              <a:rPr lang="en-US" dirty="0"/>
              <a:t> the pathogen and predispose the host plants to pathogen attack. </a:t>
            </a:r>
            <a:endParaRPr lang="en-US" dirty="0" smtClean="0"/>
          </a:p>
          <a:p>
            <a:pPr marL="285750" indent="-285750" algn="just">
              <a:lnSpc>
                <a:spcPct val="200000"/>
              </a:lnSpc>
              <a:buFont typeface="Wingdings" pitchFamily="2" charset="2"/>
              <a:buChar char="Ø"/>
            </a:pPr>
            <a:r>
              <a:rPr lang="en-US" b="1" dirty="0" smtClean="0"/>
              <a:t>Time</a:t>
            </a:r>
            <a:r>
              <a:rPr lang="en-US" b="1" dirty="0"/>
              <a:t>: </a:t>
            </a:r>
            <a:r>
              <a:rPr lang="en-US" dirty="0"/>
              <a:t>Specific point of time at which a particular event in disease development occurs and the duration or length of time during which the event takes place. </a:t>
            </a:r>
          </a:p>
        </p:txBody>
      </p:sp>
    </p:spTree>
    <p:extLst>
      <p:ext uri="{BB962C8B-B14F-4D97-AF65-F5344CB8AC3E}">
        <p14:creationId xmlns:p14="http://schemas.microsoft.com/office/powerpoint/2010/main" val="3523207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133600"/>
            <a:ext cx="7696200" cy="1862048"/>
          </a:xfrm>
          <a:prstGeom prst="rect">
            <a:avLst/>
          </a:prstGeom>
          <a:noFill/>
        </p:spPr>
        <p:txBody>
          <a:bodyPr wrap="square" rtlCol="0">
            <a:spAutoFit/>
          </a:bodyPr>
          <a:lstStyle/>
          <a:p>
            <a:pPr algn="ctr"/>
            <a:r>
              <a:rPr lang="en-US" sz="11500" b="1" dirty="0" smtClean="0">
                <a:solidFill>
                  <a:srgbClr val="7030A0"/>
                </a:solidFill>
              </a:rPr>
              <a:t>Thank You</a:t>
            </a:r>
            <a:endParaRPr lang="en-US" sz="11500" b="1" dirty="0">
              <a:solidFill>
                <a:srgbClr val="7030A0"/>
              </a:solidFill>
            </a:endParaRPr>
          </a:p>
        </p:txBody>
      </p:sp>
    </p:spTree>
    <p:extLst>
      <p:ext uri="{BB962C8B-B14F-4D97-AF65-F5344CB8AC3E}">
        <p14:creationId xmlns:p14="http://schemas.microsoft.com/office/powerpoint/2010/main" val="3240384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13716"/>
          </a:xfrm>
          <a:prstGeom prst="rect">
            <a:avLst/>
          </a:prstGeom>
        </p:spPr>
        <p:txBody>
          <a:bodyPr wrap="square">
            <a:spAutoFit/>
          </a:bodyPr>
          <a:lstStyle/>
          <a:p>
            <a:pPr algn="ctr">
              <a:lnSpc>
                <a:spcPct val="150000"/>
              </a:lnSpc>
            </a:pPr>
            <a:r>
              <a:rPr lang="en-US" sz="3200" b="1" dirty="0" smtClean="0"/>
              <a:t>Course Objectives </a:t>
            </a:r>
            <a:endParaRPr lang="en-US" sz="3200" b="1" dirty="0"/>
          </a:p>
          <a:p>
            <a:pPr algn="just">
              <a:lnSpc>
                <a:spcPct val="150000"/>
              </a:lnSpc>
            </a:pPr>
            <a:r>
              <a:rPr lang="en-US" sz="2400" b="1" dirty="0" smtClean="0"/>
              <a:t>1</a:t>
            </a:r>
            <a:r>
              <a:rPr lang="en-US" sz="2400" b="1" dirty="0"/>
              <a:t>: </a:t>
            </a:r>
            <a:r>
              <a:rPr lang="en-US" sz="2400" dirty="0"/>
              <a:t>Name and identify different Diseases, nature of pathogens and different strategies for management of plant diseases. </a:t>
            </a:r>
          </a:p>
          <a:p>
            <a:pPr algn="just">
              <a:lnSpc>
                <a:spcPct val="150000"/>
              </a:lnSpc>
            </a:pPr>
            <a:r>
              <a:rPr lang="en-US" sz="2400" b="1" dirty="0" smtClean="0"/>
              <a:t>2</a:t>
            </a:r>
            <a:r>
              <a:rPr lang="en-US" sz="2400" b="1" dirty="0"/>
              <a:t>: </a:t>
            </a:r>
            <a:r>
              <a:rPr lang="en-US" sz="2400" dirty="0"/>
              <a:t>Outline concepts, nomenclature, classification and characters of pathogens </a:t>
            </a:r>
          </a:p>
          <a:p>
            <a:pPr algn="just">
              <a:lnSpc>
                <a:spcPct val="150000"/>
              </a:lnSpc>
            </a:pPr>
            <a:r>
              <a:rPr lang="en-US" sz="2400" b="1" dirty="0" smtClean="0"/>
              <a:t>3</a:t>
            </a:r>
            <a:r>
              <a:rPr lang="en-US" sz="2400" b="1" dirty="0"/>
              <a:t>: </a:t>
            </a:r>
            <a:r>
              <a:rPr lang="en-US" sz="2400" dirty="0"/>
              <a:t>Apply different principles and methods for plant disease management. </a:t>
            </a:r>
          </a:p>
          <a:p>
            <a:pPr algn="just">
              <a:lnSpc>
                <a:spcPct val="150000"/>
              </a:lnSpc>
            </a:pPr>
            <a:r>
              <a:rPr lang="en-US" sz="2400" b="1" dirty="0" smtClean="0"/>
              <a:t>4</a:t>
            </a:r>
            <a:r>
              <a:rPr lang="en-US" sz="2400" b="1" dirty="0"/>
              <a:t>: </a:t>
            </a:r>
            <a:r>
              <a:rPr lang="en-US" sz="2400" dirty="0"/>
              <a:t>Take a part in identification of diseases and marketing of relevant pesticides. </a:t>
            </a:r>
          </a:p>
          <a:p>
            <a:pPr algn="just">
              <a:lnSpc>
                <a:spcPct val="150000"/>
              </a:lnSpc>
            </a:pPr>
            <a:r>
              <a:rPr lang="en-US" sz="2400" b="1" dirty="0" smtClean="0"/>
              <a:t>5</a:t>
            </a:r>
            <a:r>
              <a:rPr lang="en-US" sz="2400" b="1" dirty="0"/>
              <a:t>: </a:t>
            </a:r>
            <a:r>
              <a:rPr lang="en-US" sz="2400" dirty="0"/>
              <a:t>Conclude methods to diagnose and manage a wide range of plant diseases. </a:t>
            </a:r>
          </a:p>
        </p:txBody>
      </p:sp>
    </p:spTree>
    <p:extLst>
      <p:ext uri="{BB962C8B-B14F-4D97-AF65-F5344CB8AC3E}">
        <p14:creationId xmlns:p14="http://schemas.microsoft.com/office/powerpoint/2010/main" val="57256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09800"/>
            <a:ext cx="8458200" cy="1938992"/>
          </a:xfrm>
          <a:prstGeom prst="rect">
            <a:avLst/>
          </a:prstGeom>
        </p:spPr>
        <p:txBody>
          <a:bodyPr wrap="square">
            <a:spAutoFit/>
          </a:bodyPr>
          <a:lstStyle/>
          <a:p>
            <a:pPr algn="ctr"/>
            <a:r>
              <a:rPr lang="en-US" sz="4000" b="1" dirty="0"/>
              <a:t>Pathogenesis, causes  factors affecting disease development disease triangle and tetrahedron</a:t>
            </a:r>
          </a:p>
        </p:txBody>
      </p:sp>
    </p:spTree>
    <p:extLst>
      <p:ext uri="{BB962C8B-B14F-4D97-AF65-F5344CB8AC3E}">
        <p14:creationId xmlns:p14="http://schemas.microsoft.com/office/powerpoint/2010/main" val="2422016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47800"/>
            <a:ext cx="9144000" cy="4401205"/>
          </a:xfrm>
          <a:prstGeom prst="rect">
            <a:avLst/>
          </a:prstGeom>
        </p:spPr>
        <p:txBody>
          <a:bodyPr wrap="square">
            <a:spAutoFit/>
          </a:bodyPr>
          <a:lstStyle/>
          <a:p>
            <a:pPr algn="just">
              <a:lnSpc>
                <a:spcPct val="200000"/>
              </a:lnSpc>
            </a:pPr>
            <a:r>
              <a:rPr lang="en-US" sz="2000" b="1" dirty="0"/>
              <a:t>Pathogenesis: </a:t>
            </a:r>
            <a:r>
              <a:rPr lang="en-US" sz="2000" dirty="0"/>
              <a:t>Pathogenesis is the chain of events that lead to development of disease in the host (or) sequence of progress in disease development from the initial contact between the pathogen and its host to the completion of the syndrome. </a:t>
            </a:r>
          </a:p>
          <a:p>
            <a:pPr algn="just">
              <a:lnSpc>
                <a:spcPct val="200000"/>
              </a:lnSpc>
            </a:pPr>
            <a:r>
              <a:rPr lang="en-US" sz="2000" dirty="0"/>
              <a:t>The word comes from the Greek </a:t>
            </a:r>
            <a:r>
              <a:rPr lang="en-US" sz="2000" i="1" dirty="0"/>
              <a:t>pathos</a:t>
            </a:r>
            <a:r>
              <a:rPr lang="en-US" sz="2000" dirty="0"/>
              <a:t>, "disease ", and </a:t>
            </a:r>
            <a:r>
              <a:rPr lang="en-US" sz="2000" i="1" dirty="0"/>
              <a:t>genesis</a:t>
            </a:r>
            <a:r>
              <a:rPr lang="en-US" sz="2000" dirty="0"/>
              <a:t>, "creation". There are several chemical weapons secreted by pathogens that are utilized as they carry out their activities. These weapons include enzymes, toxins, growth regulators and polysaccharides. </a:t>
            </a:r>
          </a:p>
        </p:txBody>
      </p:sp>
    </p:spTree>
    <p:extLst>
      <p:ext uri="{BB962C8B-B14F-4D97-AF65-F5344CB8AC3E}">
        <p14:creationId xmlns:p14="http://schemas.microsoft.com/office/powerpoint/2010/main" val="133694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6019800" cy="4832092"/>
          </a:xfrm>
          <a:prstGeom prst="rect">
            <a:avLst/>
          </a:prstGeom>
        </p:spPr>
        <p:txBody>
          <a:bodyPr wrap="square">
            <a:spAutoFit/>
          </a:bodyPr>
          <a:lstStyle/>
          <a:p>
            <a:pPr algn="just"/>
            <a:r>
              <a:rPr lang="en-US" sz="4400" b="1" dirty="0"/>
              <a:t>Steps in pathogenesis </a:t>
            </a:r>
            <a:endParaRPr lang="en-US" sz="4400" dirty="0"/>
          </a:p>
          <a:p>
            <a:pPr algn="just"/>
            <a:r>
              <a:rPr lang="en-US" sz="4400" dirty="0"/>
              <a:t>1. Inoculation </a:t>
            </a:r>
          </a:p>
          <a:p>
            <a:pPr algn="just"/>
            <a:r>
              <a:rPr lang="en-US" sz="4400" dirty="0"/>
              <a:t>2. Penetration </a:t>
            </a:r>
          </a:p>
          <a:p>
            <a:pPr algn="just"/>
            <a:r>
              <a:rPr lang="en-US" sz="4400" dirty="0"/>
              <a:t>3. Infection </a:t>
            </a:r>
          </a:p>
          <a:p>
            <a:pPr algn="just"/>
            <a:r>
              <a:rPr lang="en-US" sz="4400" dirty="0"/>
              <a:t>4. Incubation </a:t>
            </a:r>
          </a:p>
          <a:p>
            <a:pPr algn="just"/>
            <a:r>
              <a:rPr lang="en-US" sz="4400" dirty="0"/>
              <a:t>5. Reproduction </a:t>
            </a:r>
          </a:p>
          <a:p>
            <a:pPr algn="just"/>
            <a:r>
              <a:rPr lang="en-US" sz="4400" dirty="0"/>
              <a:t>6. Survival </a:t>
            </a:r>
          </a:p>
        </p:txBody>
      </p:sp>
    </p:spTree>
    <p:extLst>
      <p:ext uri="{BB962C8B-B14F-4D97-AF65-F5344CB8AC3E}">
        <p14:creationId xmlns:p14="http://schemas.microsoft.com/office/powerpoint/2010/main" val="3010766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12845"/>
            <a:ext cx="9144000" cy="5450851"/>
          </a:xfrm>
          <a:prstGeom prst="rect">
            <a:avLst/>
          </a:prstGeom>
        </p:spPr>
        <p:txBody>
          <a:bodyPr wrap="square">
            <a:spAutoFit/>
          </a:bodyPr>
          <a:lstStyle/>
          <a:p>
            <a:pPr algn="just">
              <a:lnSpc>
                <a:spcPct val="150000"/>
              </a:lnSpc>
            </a:pPr>
            <a:r>
              <a:rPr lang="en-US" b="1" dirty="0"/>
              <a:t>(1.) Inoculation </a:t>
            </a:r>
            <a:endParaRPr lang="en-US" dirty="0"/>
          </a:p>
          <a:p>
            <a:pPr algn="just">
              <a:lnSpc>
                <a:spcPct val="150000"/>
              </a:lnSpc>
            </a:pPr>
            <a:r>
              <a:rPr lang="en-US" dirty="0"/>
              <a:t>Inoculation is the contacts of pathogen and plant at certain site to initiate the infection process, such as spores, </a:t>
            </a:r>
            <a:r>
              <a:rPr lang="en-US" dirty="0" err="1"/>
              <a:t>sclerotia</a:t>
            </a:r>
            <a:r>
              <a:rPr lang="en-US" dirty="0"/>
              <a:t>, or fragments of mycelium of fungi may be fungal inoculum. </a:t>
            </a:r>
          </a:p>
          <a:p>
            <a:pPr algn="just">
              <a:lnSpc>
                <a:spcPct val="150000"/>
              </a:lnSpc>
            </a:pPr>
            <a:r>
              <a:rPr lang="en-US" b="1" dirty="0"/>
              <a:t>(2.) Penetration </a:t>
            </a:r>
            <a:endParaRPr lang="en-US" dirty="0"/>
          </a:p>
          <a:p>
            <a:pPr algn="just">
              <a:lnSpc>
                <a:spcPct val="150000"/>
              </a:lnSpc>
            </a:pPr>
            <a:r>
              <a:rPr lang="en-US" dirty="0"/>
              <a:t>Pathogens penetrate plant surfaces either through natural openings such as fungi and nematodes or through wounds in cell wall such as bacteria, viruses, </a:t>
            </a:r>
            <a:r>
              <a:rPr lang="en-US" dirty="0" err="1"/>
              <a:t>viroids</a:t>
            </a:r>
            <a:r>
              <a:rPr lang="en-US" dirty="0"/>
              <a:t>, </a:t>
            </a:r>
            <a:r>
              <a:rPr lang="en-US" dirty="0" err="1"/>
              <a:t>mollicutes</a:t>
            </a:r>
            <a:r>
              <a:rPr lang="en-US" dirty="0"/>
              <a:t>, fastidious bacteria, and protozoa. </a:t>
            </a:r>
          </a:p>
          <a:p>
            <a:pPr algn="just">
              <a:lnSpc>
                <a:spcPct val="150000"/>
              </a:lnSpc>
            </a:pPr>
            <a:r>
              <a:rPr lang="en-US" b="1" dirty="0"/>
              <a:t>(3.) Infection </a:t>
            </a:r>
            <a:endParaRPr lang="en-US" dirty="0"/>
          </a:p>
          <a:p>
            <a:pPr algn="just">
              <a:lnSpc>
                <a:spcPct val="150000"/>
              </a:lnSpc>
            </a:pPr>
            <a:r>
              <a:rPr lang="en-US" dirty="0"/>
              <a:t>The intimate contact of pathogen with its host is called infection process. Successful infection results in the appearance of symptoms, such as discoloration, necrosis, dwarfism, and so on of the host. </a:t>
            </a:r>
          </a:p>
          <a:p>
            <a:pPr algn="just">
              <a:lnSpc>
                <a:spcPct val="150000"/>
              </a:lnSpc>
            </a:pPr>
            <a:r>
              <a:rPr lang="en-US" b="1" dirty="0"/>
              <a:t>Invasion:- </a:t>
            </a:r>
            <a:r>
              <a:rPr lang="en-US" dirty="0"/>
              <a:t>The </a:t>
            </a:r>
            <a:r>
              <a:rPr lang="en-US" dirty="0" err="1"/>
              <a:t>phytopathogens</a:t>
            </a:r>
            <a:r>
              <a:rPr lang="en-US" dirty="0"/>
              <a:t> can invade the plant tissues by producing mycelia which grow between the cuticle and epidermis. </a:t>
            </a:r>
          </a:p>
        </p:txBody>
      </p:sp>
    </p:spTree>
    <p:extLst>
      <p:ext uri="{BB962C8B-B14F-4D97-AF65-F5344CB8AC3E}">
        <p14:creationId xmlns:p14="http://schemas.microsoft.com/office/powerpoint/2010/main" val="700068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4223"/>
            <a:ext cx="9144000" cy="6161687"/>
          </a:xfrm>
          <a:prstGeom prst="rect">
            <a:avLst/>
          </a:prstGeom>
        </p:spPr>
        <p:txBody>
          <a:bodyPr wrap="square">
            <a:spAutoFit/>
          </a:bodyPr>
          <a:lstStyle/>
          <a:p>
            <a:pPr algn="just">
              <a:lnSpc>
                <a:spcPct val="200000"/>
              </a:lnSpc>
            </a:pPr>
            <a:r>
              <a:rPr lang="en-US" sz="2000" b="1" dirty="0"/>
              <a:t>(4.) Incubation:- </a:t>
            </a:r>
            <a:endParaRPr lang="en-US" sz="2000" dirty="0"/>
          </a:p>
          <a:p>
            <a:pPr algn="just">
              <a:lnSpc>
                <a:spcPct val="200000"/>
              </a:lnSpc>
            </a:pPr>
            <a:r>
              <a:rPr lang="en-US" sz="2000" dirty="0"/>
              <a:t>Once inside the plant, pathogens may undergo an incubation period and remain latent for a period of time before initiating disease. </a:t>
            </a:r>
            <a:endParaRPr lang="en-US" sz="2000" dirty="0" smtClean="0"/>
          </a:p>
          <a:p>
            <a:pPr algn="just">
              <a:lnSpc>
                <a:spcPct val="200000"/>
              </a:lnSpc>
            </a:pPr>
            <a:r>
              <a:rPr lang="en-US" sz="2000" b="1" dirty="0"/>
              <a:t>(5.) Reproduction</a:t>
            </a:r>
          </a:p>
          <a:p>
            <a:pPr algn="just">
              <a:lnSpc>
                <a:spcPct val="200000"/>
              </a:lnSpc>
            </a:pPr>
            <a:r>
              <a:rPr lang="en-US" sz="2000" dirty="0"/>
              <a:t>Most pathogens especially fungi and parasitic higher plants invade and infect plant tissues through the point of inoculation. Therefore, these pathogens can easily grow and spread within the plant tissues until a certain limit or death occurs.</a:t>
            </a:r>
          </a:p>
          <a:p>
            <a:pPr algn="just">
              <a:lnSpc>
                <a:spcPct val="200000"/>
              </a:lnSpc>
            </a:pPr>
            <a:r>
              <a:rPr lang="en-US" sz="2000" b="1" dirty="0"/>
              <a:t>(6.) Survival:-</a:t>
            </a:r>
          </a:p>
          <a:p>
            <a:pPr algn="just">
              <a:lnSpc>
                <a:spcPct val="200000"/>
              </a:lnSpc>
            </a:pPr>
            <a:r>
              <a:rPr lang="en-US" sz="2000" dirty="0"/>
              <a:t>Plant pathogens have evolved so they can survive prolonged periods of </a:t>
            </a:r>
            <a:r>
              <a:rPr lang="en-US" sz="2000" dirty="0" err="1"/>
              <a:t>unfavourable</a:t>
            </a:r>
            <a:r>
              <a:rPr lang="en-US" sz="2000" dirty="0"/>
              <a:t> weather conditions.</a:t>
            </a:r>
          </a:p>
        </p:txBody>
      </p:sp>
    </p:spTree>
    <p:extLst>
      <p:ext uri="{BB962C8B-B14F-4D97-AF65-F5344CB8AC3E}">
        <p14:creationId xmlns:p14="http://schemas.microsoft.com/office/powerpoint/2010/main" val="2945817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04800"/>
            <a:ext cx="9144000" cy="5139869"/>
          </a:xfrm>
          <a:prstGeom prst="rect">
            <a:avLst/>
          </a:prstGeom>
        </p:spPr>
        <p:txBody>
          <a:bodyPr wrap="square">
            <a:spAutoFit/>
          </a:bodyPr>
          <a:lstStyle/>
          <a:p>
            <a:pPr algn="ctr">
              <a:lnSpc>
                <a:spcPct val="200000"/>
              </a:lnSpc>
            </a:pPr>
            <a:r>
              <a:rPr lang="en-US" sz="2400" b="1" dirty="0">
                <a:solidFill>
                  <a:srgbClr val="0070C0"/>
                </a:solidFill>
              </a:rPr>
              <a:t>Causes of Plant Diseases </a:t>
            </a:r>
            <a:endParaRPr lang="en-US" sz="2400" dirty="0">
              <a:solidFill>
                <a:srgbClr val="0070C0"/>
              </a:solidFill>
            </a:endParaRPr>
          </a:p>
          <a:p>
            <a:pPr algn="just">
              <a:lnSpc>
                <a:spcPct val="200000"/>
              </a:lnSpc>
            </a:pPr>
            <a:r>
              <a:rPr lang="en-US" sz="2000" dirty="0"/>
              <a:t>Plant diseases are caused by a variety of pathogens. The word </a:t>
            </a:r>
            <a:r>
              <a:rPr lang="en-US" sz="2000" b="1" dirty="0"/>
              <a:t>pathogen </a:t>
            </a:r>
            <a:r>
              <a:rPr lang="en-US" sz="2000" dirty="0"/>
              <a:t>can be broadly defined as any agent or factor that incites ‘pathos’ or disease in an organism. Thus in strict sense, the pathogens do not necessarily belong to living or animate groups. </a:t>
            </a:r>
          </a:p>
          <a:p>
            <a:pPr algn="just">
              <a:lnSpc>
                <a:spcPct val="200000"/>
              </a:lnSpc>
            </a:pPr>
            <a:r>
              <a:rPr lang="en-US" sz="2000" b="1" dirty="0"/>
              <a:t>(1.) Abiotic (Inanimate) factors </a:t>
            </a:r>
            <a:endParaRPr lang="en-US" sz="2000" dirty="0"/>
          </a:p>
          <a:p>
            <a:pPr algn="just">
              <a:lnSpc>
                <a:spcPct val="200000"/>
              </a:lnSpc>
            </a:pPr>
            <a:r>
              <a:rPr lang="en-US" sz="2000" dirty="0"/>
              <a:t>They include mainly the deficiency or excess of nutrients, light, moisture, aeration, abnormality in soil condition, atmospheric impunities etc. </a:t>
            </a:r>
          </a:p>
        </p:txBody>
      </p:sp>
    </p:spTree>
    <p:extLst>
      <p:ext uri="{BB962C8B-B14F-4D97-AF65-F5344CB8AC3E}">
        <p14:creationId xmlns:p14="http://schemas.microsoft.com/office/powerpoint/2010/main" val="1534156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0"/>
            <a:ext cx="6553200" cy="5262979"/>
          </a:xfrm>
          <a:prstGeom prst="rect">
            <a:avLst/>
          </a:prstGeom>
        </p:spPr>
        <p:txBody>
          <a:bodyPr wrap="square">
            <a:spAutoFit/>
          </a:bodyPr>
          <a:lstStyle/>
          <a:p>
            <a:pPr algn="just">
              <a:lnSpc>
                <a:spcPct val="200000"/>
              </a:lnSpc>
            </a:pPr>
            <a:r>
              <a:rPr lang="en-US" sz="2400" dirty="0"/>
              <a:t>Examples are: </a:t>
            </a:r>
          </a:p>
          <a:p>
            <a:pPr marL="342900" indent="-342900" algn="just">
              <a:lnSpc>
                <a:spcPct val="200000"/>
              </a:lnSpc>
              <a:buFont typeface="Wingdings" pitchFamily="2" charset="2"/>
              <a:buChar char="Ø"/>
            </a:pPr>
            <a:r>
              <a:rPr lang="en-US" sz="2400" dirty="0" smtClean="0"/>
              <a:t>Black </a:t>
            </a:r>
            <a:r>
              <a:rPr lang="en-US" sz="2400" dirty="0"/>
              <a:t>tip of mango (due to SO2 toxicity), </a:t>
            </a:r>
          </a:p>
          <a:p>
            <a:pPr marL="342900" indent="-342900" algn="just">
              <a:lnSpc>
                <a:spcPct val="200000"/>
              </a:lnSpc>
              <a:buFont typeface="Wingdings" pitchFamily="2" charset="2"/>
              <a:buChar char="Ø"/>
            </a:pPr>
            <a:r>
              <a:rPr lang="en-US" sz="2400" dirty="0" err="1" smtClean="0"/>
              <a:t>Khaira</a:t>
            </a:r>
            <a:r>
              <a:rPr lang="en-US" sz="2400" dirty="0" smtClean="0"/>
              <a:t> </a:t>
            </a:r>
            <a:r>
              <a:rPr lang="en-US" sz="2400" dirty="0"/>
              <a:t>disease of rice (due to Zn deficiency), </a:t>
            </a:r>
          </a:p>
          <a:p>
            <a:pPr marL="342900" indent="-342900" algn="just">
              <a:lnSpc>
                <a:spcPct val="200000"/>
              </a:lnSpc>
              <a:buFont typeface="Wingdings" pitchFamily="2" charset="2"/>
              <a:buChar char="Ø"/>
            </a:pPr>
            <a:r>
              <a:rPr lang="en-US" sz="2400" dirty="0" smtClean="0"/>
              <a:t>Whiptail </a:t>
            </a:r>
            <a:r>
              <a:rPr lang="en-US" sz="2400" dirty="0"/>
              <a:t>of cauliflower (Mo deficiency), </a:t>
            </a:r>
          </a:p>
          <a:p>
            <a:pPr marL="342900" indent="-342900" algn="just">
              <a:lnSpc>
                <a:spcPct val="200000"/>
              </a:lnSpc>
              <a:buFont typeface="Wingdings" pitchFamily="2" charset="2"/>
              <a:buChar char="Ø"/>
            </a:pPr>
            <a:r>
              <a:rPr lang="en-US" sz="2400" dirty="0" smtClean="0"/>
              <a:t>Hollow </a:t>
            </a:r>
            <a:r>
              <a:rPr lang="en-US" sz="2400" dirty="0"/>
              <a:t>and black heart of potato (Lack of O2 and High temp.), </a:t>
            </a:r>
          </a:p>
          <a:p>
            <a:pPr marL="342900" indent="-342900" algn="just">
              <a:lnSpc>
                <a:spcPct val="200000"/>
              </a:lnSpc>
              <a:buFont typeface="Wingdings" pitchFamily="2" charset="2"/>
              <a:buChar char="Ø"/>
            </a:pPr>
            <a:r>
              <a:rPr lang="en-US" sz="2400" dirty="0" smtClean="0"/>
              <a:t>Bitter </a:t>
            </a:r>
            <a:r>
              <a:rPr lang="en-US" sz="2400" dirty="0"/>
              <a:t>pit of apple (due to </a:t>
            </a:r>
            <a:r>
              <a:rPr lang="en-US" sz="2400" dirty="0" err="1"/>
              <a:t>Ca</a:t>
            </a:r>
            <a:r>
              <a:rPr lang="en-US" sz="2400" dirty="0"/>
              <a:t> deficiency). </a:t>
            </a:r>
          </a:p>
        </p:txBody>
      </p:sp>
    </p:spTree>
    <p:extLst>
      <p:ext uri="{BB962C8B-B14F-4D97-AF65-F5344CB8AC3E}">
        <p14:creationId xmlns:p14="http://schemas.microsoft.com/office/powerpoint/2010/main" val="3293411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765</TotalTime>
  <Words>854</Words>
  <Application>Microsoft Office PowerPoint</Application>
  <PresentationFormat>On-screen Show (4:3)</PresentationFormat>
  <Paragraphs>66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kk</dc:creator>
  <cp:lastModifiedBy>kk</cp:lastModifiedBy>
  <cp:revision>130</cp:revision>
  <dcterms:created xsi:type="dcterms:W3CDTF">2023-09-06T03:55:03Z</dcterms:created>
  <dcterms:modified xsi:type="dcterms:W3CDTF">2024-04-18T05:28:52Z</dcterms:modified>
</cp:coreProperties>
</file>